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TIVvQBMCrn856WU3fCc4XT/SB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DF607-155F-4F9C-92D9-608336986196}" v="1" dt="2021-11-18T20:50:50.579"/>
  </p1510:revLst>
</p1510:revInfo>
</file>

<file path=ppt/tableStyles.xml><?xml version="1.0" encoding="utf-8"?>
<a:tblStyleLst xmlns:a="http://schemas.openxmlformats.org/drawingml/2006/main" def="{4CCCC1DC-5ED8-4B7D-ACB0-18651DA9F42D}">
  <a:tblStyle styleId="{4CCCC1DC-5ED8-4B7D-ACB0-18651DA9F4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elle Crimetz" userId="b942ee90-7b0d-4b87-9c7b-494ee400b706" providerId="ADAL" clId="{17DDF607-155F-4F9C-92D9-608336986196}"/>
    <pc:docChg chg="modSld">
      <pc:chgData name="Christelle Crimetz" userId="b942ee90-7b0d-4b87-9c7b-494ee400b706" providerId="ADAL" clId="{17DDF607-155F-4F9C-92D9-608336986196}" dt="2021-11-18T20:50:50.548" v="1" actId="20577"/>
      <pc:docMkLst>
        <pc:docMk/>
      </pc:docMkLst>
      <pc:sldChg chg="modSp mod">
        <pc:chgData name="Christelle Crimetz" userId="b942ee90-7b0d-4b87-9c7b-494ee400b706" providerId="ADAL" clId="{17DDF607-155F-4F9C-92D9-608336986196}" dt="2021-11-18T19:37:35.722" v="0" actId="1036"/>
        <pc:sldMkLst>
          <pc:docMk/>
          <pc:sldMk cId="0" sldId="256"/>
        </pc:sldMkLst>
        <pc:spChg chg="mod">
          <ac:chgData name="Christelle Crimetz" userId="b942ee90-7b0d-4b87-9c7b-494ee400b706" providerId="ADAL" clId="{17DDF607-155F-4F9C-92D9-608336986196}" dt="2021-11-18T19:37:35.722" v="0" actId="1036"/>
          <ac:spMkLst>
            <pc:docMk/>
            <pc:sldMk cId="0" sldId="256"/>
            <ac:spMk id="84" creationId="{00000000-0000-0000-0000-000000000000}"/>
          </ac:spMkLst>
        </pc:spChg>
      </pc:sldChg>
      <pc:sldChg chg="modSp">
        <pc:chgData name="Christelle Crimetz" userId="b942ee90-7b0d-4b87-9c7b-494ee400b706" providerId="ADAL" clId="{17DDF607-155F-4F9C-92D9-608336986196}" dt="2021-11-18T20:50:50.548" v="1" actId="20577"/>
        <pc:sldMkLst>
          <pc:docMk/>
          <pc:sldMk cId="0" sldId="273"/>
        </pc:sldMkLst>
        <pc:graphicFrameChg chg="mod">
          <ac:chgData name="Christelle Crimetz" userId="b942ee90-7b0d-4b87-9c7b-494ee400b706" providerId="ADAL" clId="{17DDF607-155F-4F9C-92D9-608336986196}" dt="2021-11-18T20:50:50.548" v="1" actId="20577"/>
          <ac:graphicFrameMkLst>
            <pc:docMk/>
            <pc:sldMk cId="0" sldId="273"/>
            <ac:graphicFrameMk id="3" creationId="{FE50DC0D-8581-4BCF-AC12-AA4549ADD7F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9DBBA-8711-4BF0-8EC5-0D28ED5C47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9914CC-48AE-4DC3-8326-B10717287343}">
      <dgm:prSet phldrT="[Text]"/>
      <dgm:spPr>
        <a:solidFill>
          <a:schemeClr val="accent5"/>
        </a:solidFill>
      </dgm:spPr>
      <dgm:t>
        <a:bodyPr/>
        <a:lstStyle/>
        <a:p>
          <a:r>
            <a:rPr lang="fr-FR" dirty="0"/>
            <a:t>Sandra SARAFYAN</a:t>
          </a:r>
        </a:p>
      </dgm:t>
    </dgm:pt>
    <dgm:pt modelId="{F1149E29-E99B-4135-B57F-77BE2ADE9A67}" type="parTrans" cxnId="{7433595C-66D2-4E24-8270-4C9B1B9501B1}">
      <dgm:prSet/>
      <dgm:spPr/>
      <dgm:t>
        <a:bodyPr/>
        <a:lstStyle/>
        <a:p>
          <a:endParaRPr lang="fr-FR"/>
        </a:p>
      </dgm:t>
    </dgm:pt>
    <dgm:pt modelId="{7E279F88-E55A-4805-B524-88FDDD758C78}" type="sibTrans" cxnId="{7433595C-66D2-4E24-8270-4C9B1B9501B1}">
      <dgm:prSet/>
      <dgm:spPr/>
      <dgm:t>
        <a:bodyPr/>
        <a:lstStyle/>
        <a:p>
          <a:endParaRPr lang="fr-FR"/>
        </a:p>
      </dgm:t>
    </dgm:pt>
    <dgm:pt modelId="{B87BCA60-5A26-4ABF-8BDC-B27D3538C7BB}">
      <dgm:prSet phldrT="[Text]"/>
      <dgm:spPr>
        <a:solidFill>
          <a:schemeClr val="accent5"/>
        </a:solidFill>
      </dgm:spPr>
      <dgm:t>
        <a:bodyPr/>
        <a:lstStyle/>
        <a:p>
          <a:r>
            <a:rPr lang="fr-FR" dirty="0"/>
            <a:t>Jean-Philippe PETIT</a:t>
          </a:r>
        </a:p>
      </dgm:t>
    </dgm:pt>
    <dgm:pt modelId="{30B6FE1D-3F83-4D49-ADF1-7B89ED72B88F}" type="parTrans" cxnId="{7F3A674C-355D-4D72-8814-EA732466C1E7}">
      <dgm:prSet/>
      <dgm:spPr/>
      <dgm:t>
        <a:bodyPr/>
        <a:lstStyle/>
        <a:p>
          <a:endParaRPr lang="fr-FR"/>
        </a:p>
      </dgm:t>
    </dgm:pt>
    <dgm:pt modelId="{C41255F7-3E99-423A-B851-C13FE6CBCF1A}" type="sibTrans" cxnId="{7F3A674C-355D-4D72-8814-EA732466C1E7}">
      <dgm:prSet/>
      <dgm:spPr/>
      <dgm:t>
        <a:bodyPr/>
        <a:lstStyle/>
        <a:p>
          <a:endParaRPr lang="fr-FR"/>
        </a:p>
      </dgm:t>
    </dgm:pt>
    <dgm:pt modelId="{2C8A3680-E89A-43E3-9EFD-93AD5D4AC809}">
      <dgm:prSet phldrT="[Text]"/>
      <dgm:spPr>
        <a:solidFill>
          <a:schemeClr val="accent5"/>
        </a:solidFill>
      </dgm:spPr>
      <dgm:t>
        <a:bodyPr/>
        <a:lstStyle/>
        <a:p>
          <a:r>
            <a:rPr lang="fr-FR" dirty="0"/>
            <a:t>Joanna MICHOUX</a:t>
          </a:r>
        </a:p>
      </dgm:t>
    </dgm:pt>
    <dgm:pt modelId="{3630C04F-25CF-4107-B0DD-2F6F2A6DA862}" type="parTrans" cxnId="{70C4C1C0-3B2E-474C-A417-7DF63235EDA9}">
      <dgm:prSet/>
      <dgm:spPr/>
      <dgm:t>
        <a:bodyPr/>
        <a:lstStyle/>
        <a:p>
          <a:endParaRPr lang="fr-FR"/>
        </a:p>
      </dgm:t>
    </dgm:pt>
    <dgm:pt modelId="{B101ADFD-EEFA-411B-98B9-4DBEBAEBCA67}" type="sibTrans" cxnId="{70C4C1C0-3B2E-474C-A417-7DF63235EDA9}">
      <dgm:prSet/>
      <dgm:spPr/>
      <dgm:t>
        <a:bodyPr/>
        <a:lstStyle/>
        <a:p>
          <a:endParaRPr lang="fr-FR"/>
        </a:p>
      </dgm:t>
    </dgm:pt>
    <dgm:pt modelId="{8265214E-185A-48FC-9A9D-AA383042A064}" type="pres">
      <dgm:prSet presAssocID="{BF19DBBA-8711-4BF0-8EC5-0D28ED5C47B0}" presName="linear" presStyleCnt="0">
        <dgm:presLayoutVars>
          <dgm:dir/>
          <dgm:animLvl val="lvl"/>
          <dgm:resizeHandles val="exact"/>
        </dgm:presLayoutVars>
      </dgm:prSet>
      <dgm:spPr/>
    </dgm:pt>
    <dgm:pt modelId="{7151BF08-3983-4E21-AFCA-B4CDFF168CB8}" type="pres">
      <dgm:prSet presAssocID="{029914CC-48AE-4DC3-8326-B10717287343}" presName="parentLin" presStyleCnt="0"/>
      <dgm:spPr/>
    </dgm:pt>
    <dgm:pt modelId="{981D2004-9BD3-4380-A891-FEE67879B890}" type="pres">
      <dgm:prSet presAssocID="{029914CC-48AE-4DC3-8326-B10717287343}" presName="parentLeftMargin" presStyleLbl="node1" presStyleIdx="0" presStyleCnt="3"/>
      <dgm:spPr/>
    </dgm:pt>
    <dgm:pt modelId="{C3C634C8-6FAB-484D-977B-FB454DF97FB1}" type="pres">
      <dgm:prSet presAssocID="{029914CC-48AE-4DC3-8326-B107172873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612A9F-3663-4F4F-A5D1-A98A6D062C4D}" type="pres">
      <dgm:prSet presAssocID="{029914CC-48AE-4DC3-8326-B10717287343}" presName="negativeSpace" presStyleCnt="0"/>
      <dgm:spPr/>
    </dgm:pt>
    <dgm:pt modelId="{185D678B-7E52-4458-9969-528E3667F315}" type="pres">
      <dgm:prSet presAssocID="{029914CC-48AE-4DC3-8326-B10717287343}" presName="childText" presStyleLbl="conFgAcc1" presStyleIdx="0" presStyleCnt="3">
        <dgm:presLayoutVars>
          <dgm:bulletEnabled val="1"/>
        </dgm:presLayoutVars>
      </dgm:prSet>
      <dgm:spPr/>
    </dgm:pt>
    <dgm:pt modelId="{F8996F76-AB82-4397-B7D7-A9A5DE33750C}" type="pres">
      <dgm:prSet presAssocID="{7E279F88-E55A-4805-B524-88FDDD758C78}" presName="spaceBetweenRectangles" presStyleCnt="0"/>
      <dgm:spPr/>
    </dgm:pt>
    <dgm:pt modelId="{117B5728-52D8-4142-B472-53EC32A22EE8}" type="pres">
      <dgm:prSet presAssocID="{B87BCA60-5A26-4ABF-8BDC-B27D3538C7BB}" presName="parentLin" presStyleCnt="0"/>
      <dgm:spPr/>
    </dgm:pt>
    <dgm:pt modelId="{25AF0ACD-A63F-488F-9CAD-5C251177ACB5}" type="pres">
      <dgm:prSet presAssocID="{B87BCA60-5A26-4ABF-8BDC-B27D3538C7BB}" presName="parentLeftMargin" presStyleLbl="node1" presStyleIdx="0" presStyleCnt="3"/>
      <dgm:spPr/>
    </dgm:pt>
    <dgm:pt modelId="{4AB621B6-4051-40B7-9AB1-9939116AA81D}" type="pres">
      <dgm:prSet presAssocID="{B87BCA60-5A26-4ABF-8BDC-B27D3538C7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3FCAB5-CF8E-4FEF-83A3-848E067C5205}" type="pres">
      <dgm:prSet presAssocID="{B87BCA60-5A26-4ABF-8BDC-B27D3538C7BB}" presName="negativeSpace" presStyleCnt="0"/>
      <dgm:spPr/>
    </dgm:pt>
    <dgm:pt modelId="{CC6F6538-5A68-4439-B007-CC4B44DF1FC5}" type="pres">
      <dgm:prSet presAssocID="{B87BCA60-5A26-4ABF-8BDC-B27D3538C7BB}" presName="childText" presStyleLbl="conFgAcc1" presStyleIdx="1" presStyleCnt="3">
        <dgm:presLayoutVars>
          <dgm:bulletEnabled val="1"/>
        </dgm:presLayoutVars>
      </dgm:prSet>
      <dgm:spPr/>
    </dgm:pt>
    <dgm:pt modelId="{4F195BCA-4771-493B-A15C-5CC40D943FF1}" type="pres">
      <dgm:prSet presAssocID="{C41255F7-3E99-423A-B851-C13FE6CBCF1A}" presName="spaceBetweenRectangles" presStyleCnt="0"/>
      <dgm:spPr/>
    </dgm:pt>
    <dgm:pt modelId="{8B7F98E2-9DE6-4F5E-B556-3AD353593270}" type="pres">
      <dgm:prSet presAssocID="{2C8A3680-E89A-43E3-9EFD-93AD5D4AC809}" presName="parentLin" presStyleCnt="0"/>
      <dgm:spPr/>
    </dgm:pt>
    <dgm:pt modelId="{86081ECF-3B23-4D64-B216-F8DD0051B076}" type="pres">
      <dgm:prSet presAssocID="{2C8A3680-E89A-43E3-9EFD-93AD5D4AC809}" presName="parentLeftMargin" presStyleLbl="node1" presStyleIdx="1" presStyleCnt="3"/>
      <dgm:spPr/>
    </dgm:pt>
    <dgm:pt modelId="{2B4539DC-9CD4-4C92-AED8-8C8C182E9B4F}" type="pres">
      <dgm:prSet presAssocID="{2C8A3680-E89A-43E3-9EFD-93AD5D4AC8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C530AF-1EAE-494A-9DB6-E840C2236464}" type="pres">
      <dgm:prSet presAssocID="{2C8A3680-E89A-43E3-9EFD-93AD5D4AC809}" presName="negativeSpace" presStyleCnt="0"/>
      <dgm:spPr/>
    </dgm:pt>
    <dgm:pt modelId="{DDFA8F1C-55D3-4081-9E87-C3D6A25225E0}" type="pres">
      <dgm:prSet presAssocID="{2C8A3680-E89A-43E3-9EFD-93AD5D4AC8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C58107-0F6B-47CF-A2B0-1CF277994FC3}" type="presOf" srcId="{B87BCA60-5A26-4ABF-8BDC-B27D3538C7BB}" destId="{25AF0ACD-A63F-488F-9CAD-5C251177ACB5}" srcOrd="0" destOrd="0" presId="urn:microsoft.com/office/officeart/2005/8/layout/list1"/>
    <dgm:cxn modelId="{8B27DD22-F1F9-423B-A7C1-2F3E1A577276}" type="presOf" srcId="{029914CC-48AE-4DC3-8326-B10717287343}" destId="{981D2004-9BD3-4380-A891-FEE67879B890}" srcOrd="0" destOrd="0" presId="urn:microsoft.com/office/officeart/2005/8/layout/list1"/>
    <dgm:cxn modelId="{7433595C-66D2-4E24-8270-4C9B1B9501B1}" srcId="{BF19DBBA-8711-4BF0-8EC5-0D28ED5C47B0}" destId="{029914CC-48AE-4DC3-8326-B10717287343}" srcOrd="0" destOrd="0" parTransId="{F1149E29-E99B-4135-B57F-77BE2ADE9A67}" sibTransId="{7E279F88-E55A-4805-B524-88FDDD758C78}"/>
    <dgm:cxn modelId="{7F3A674C-355D-4D72-8814-EA732466C1E7}" srcId="{BF19DBBA-8711-4BF0-8EC5-0D28ED5C47B0}" destId="{B87BCA60-5A26-4ABF-8BDC-B27D3538C7BB}" srcOrd="1" destOrd="0" parTransId="{30B6FE1D-3F83-4D49-ADF1-7B89ED72B88F}" sibTransId="{C41255F7-3E99-423A-B851-C13FE6CBCF1A}"/>
    <dgm:cxn modelId="{382AA38A-F889-4817-A401-CBC299D6F028}" type="presOf" srcId="{BF19DBBA-8711-4BF0-8EC5-0D28ED5C47B0}" destId="{8265214E-185A-48FC-9A9D-AA383042A064}" srcOrd="0" destOrd="0" presId="urn:microsoft.com/office/officeart/2005/8/layout/list1"/>
    <dgm:cxn modelId="{70C4C1C0-3B2E-474C-A417-7DF63235EDA9}" srcId="{BF19DBBA-8711-4BF0-8EC5-0D28ED5C47B0}" destId="{2C8A3680-E89A-43E3-9EFD-93AD5D4AC809}" srcOrd="2" destOrd="0" parTransId="{3630C04F-25CF-4107-B0DD-2F6F2A6DA862}" sibTransId="{B101ADFD-EEFA-411B-98B9-4DBEBAEBCA67}"/>
    <dgm:cxn modelId="{D58766C6-1506-4D0B-9B89-E2C5289BC445}" type="presOf" srcId="{029914CC-48AE-4DC3-8326-B10717287343}" destId="{C3C634C8-6FAB-484D-977B-FB454DF97FB1}" srcOrd="1" destOrd="0" presId="urn:microsoft.com/office/officeart/2005/8/layout/list1"/>
    <dgm:cxn modelId="{CD1F3ECA-CF88-4FB9-BEB3-4D1CA4D0EC00}" type="presOf" srcId="{2C8A3680-E89A-43E3-9EFD-93AD5D4AC809}" destId="{2B4539DC-9CD4-4C92-AED8-8C8C182E9B4F}" srcOrd="1" destOrd="0" presId="urn:microsoft.com/office/officeart/2005/8/layout/list1"/>
    <dgm:cxn modelId="{61DE5EDC-BD46-4360-9952-881BFCB4F79F}" type="presOf" srcId="{B87BCA60-5A26-4ABF-8BDC-B27D3538C7BB}" destId="{4AB621B6-4051-40B7-9AB1-9939116AA81D}" srcOrd="1" destOrd="0" presId="urn:microsoft.com/office/officeart/2005/8/layout/list1"/>
    <dgm:cxn modelId="{21084AEE-8F21-470C-9CEE-671101C9C76F}" type="presOf" srcId="{2C8A3680-E89A-43E3-9EFD-93AD5D4AC809}" destId="{86081ECF-3B23-4D64-B216-F8DD0051B076}" srcOrd="0" destOrd="0" presId="urn:microsoft.com/office/officeart/2005/8/layout/list1"/>
    <dgm:cxn modelId="{25AA95EE-9705-4F1B-83CB-FCCF17F10750}" type="presParOf" srcId="{8265214E-185A-48FC-9A9D-AA383042A064}" destId="{7151BF08-3983-4E21-AFCA-B4CDFF168CB8}" srcOrd="0" destOrd="0" presId="urn:microsoft.com/office/officeart/2005/8/layout/list1"/>
    <dgm:cxn modelId="{28353950-4B4E-455C-87BA-38008A4E541D}" type="presParOf" srcId="{7151BF08-3983-4E21-AFCA-B4CDFF168CB8}" destId="{981D2004-9BD3-4380-A891-FEE67879B890}" srcOrd="0" destOrd="0" presId="urn:microsoft.com/office/officeart/2005/8/layout/list1"/>
    <dgm:cxn modelId="{8E2ADB0E-4D23-487A-A566-3AD374AB8DD3}" type="presParOf" srcId="{7151BF08-3983-4E21-AFCA-B4CDFF168CB8}" destId="{C3C634C8-6FAB-484D-977B-FB454DF97FB1}" srcOrd="1" destOrd="0" presId="urn:microsoft.com/office/officeart/2005/8/layout/list1"/>
    <dgm:cxn modelId="{AEEF7FD3-475F-4ACB-BF20-E9C510B00659}" type="presParOf" srcId="{8265214E-185A-48FC-9A9D-AA383042A064}" destId="{9C612A9F-3663-4F4F-A5D1-A98A6D062C4D}" srcOrd="1" destOrd="0" presId="urn:microsoft.com/office/officeart/2005/8/layout/list1"/>
    <dgm:cxn modelId="{FC7F127B-FE41-48A7-ACA2-B9CCF1951DE2}" type="presParOf" srcId="{8265214E-185A-48FC-9A9D-AA383042A064}" destId="{185D678B-7E52-4458-9969-528E3667F315}" srcOrd="2" destOrd="0" presId="urn:microsoft.com/office/officeart/2005/8/layout/list1"/>
    <dgm:cxn modelId="{4AAFD4B8-86D7-40C6-973A-56A5C5CC52AE}" type="presParOf" srcId="{8265214E-185A-48FC-9A9D-AA383042A064}" destId="{F8996F76-AB82-4397-B7D7-A9A5DE33750C}" srcOrd="3" destOrd="0" presId="urn:microsoft.com/office/officeart/2005/8/layout/list1"/>
    <dgm:cxn modelId="{A0C2056A-A64F-480E-A346-76700BBD3E64}" type="presParOf" srcId="{8265214E-185A-48FC-9A9D-AA383042A064}" destId="{117B5728-52D8-4142-B472-53EC32A22EE8}" srcOrd="4" destOrd="0" presId="urn:microsoft.com/office/officeart/2005/8/layout/list1"/>
    <dgm:cxn modelId="{78D1D8BA-438B-4708-9101-EA1DFF515094}" type="presParOf" srcId="{117B5728-52D8-4142-B472-53EC32A22EE8}" destId="{25AF0ACD-A63F-488F-9CAD-5C251177ACB5}" srcOrd="0" destOrd="0" presId="urn:microsoft.com/office/officeart/2005/8/layout/list1"/>
    <dgm:cxn modelId="{6BDC8641-6CFD-4DEB-A25E-EBC88DCF2461}" type="presParOf" srcId="{117B5728-52D8-4142-B472-53EC32A22EE8}" destId="{4AB621B6-4051-40B7-9AB1-9939116AA81D}" srcOrd="1" destOrd="0" presId="urn:microsoft.com/office/officeart/2005/8/layout/list1"/>
    <dgm:cxn modelId="{E45F56BE-4B36-4626-8768-87B69094D3A0}" type="presParOf" srcId="{8265214E-185A-48FC-9A9D-AA383042A064}" destId="{493FCAB5-CF8E-4FEF-83A3-848E067C5205}" srcOrd="5" destOrd="0" presId="urn:microsoft.com/office/officeart/2005/8/layout/list1"/>
    <dgm:cxn modelId="{4FC3C4DC-D8EA-4593-AA32-39B0152D9F5C}" type="presParOf" srcId="{8265214E-185A-48FC-9A9D-AA383042A064}" destId="{CC6F6538-5A68-4439-B007-CC4B44DF1FC5}" srcOrd="6" destOrd="0" presId="urn:microsoft.com/office/officeart/2005/8/layout/list1"/>
    <dgm:cxn modelId="{30A52D10-4140-4235-8AB6-2705B4A43F19}" type="presParOf" srcId="{8265214E-185A-48FC-9A9D-AA383042A064}" destId="{4F195BCA-4771-493B-A15C-5CC40D943FF1}" srcOrd="7" destOrd="0" presId="urn:microsoft.com/office/officeart/2005/8/layout/list1"/>
    <dgm:cxn modelId="{4E516289-8ED2-423F-8D38-5BCAF0E3052C}" type="presParOf" srcId="{8265214E-185A-48FC-9A9D-AA383042A064}" destId="{8B7F98E2-9DE6-4F5E-B556-3AD353593270}" srcOrd="8" destOrd="0" presId="urn:microsoft.com/office/officeart/2005/8/layout/list1"/>
    <dgm:cxn modelId="{A4DA009C-D13F-4FE5-B49D-48DB2445ABA9}" type="presParOf" srcId="{8B7F98E2-9DE6-4F5E-B556-3AD353593270}" destId="{86081ECF-3B23-4D64-B216-F8DD0051B076}" srcOrd="0" destOrd="0" presId="urn:microsoft.com/office/officeart/2005/8/layout/list1"/>
    <dgm:cxn modelId="{101C830F-F9E2-4C65-A62B-ECD5946BACBE}" type="presParOf" srcId="{8B7F98E2-9DE6-4F5E-B556-3AD353593270}" destId="{2B4539DC-9CD4-4C92-AED8-8C8C182E9B4F}" srcOrd="1" destOrd="0" presId="urn:microsoft.com/office/officeart/2005/8/layout/list1"/>
    <dgm:cxn modelId="{A2B372AA-D0C4-4E41-81E6-C8863E04F019}" type="presParOf" srcId="{8265214E-185A-48FC-9A9D-AA383042A064}" destId="{B4C530AF-1EAE-494A-9DB6-E840C2236464}" srcOrd="9" destOrd="0" presId="urn:microsoft.com/office/officeart/2005/8/layout/list1"/>
    <dgm:cxn modelId="{78CFD3DD-040E-42D8-B1BF-8464E7BC048D}" type="presParOf" srcId="{8265214E-185A-48FC-9A9D-AA383042A064}" destId="{DDFA8F1C-55D3-4081-9E87-C3D6A25225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678B-7E52-4458-9969-528E3667F315}">
      <dsp:nvSpPr>
        <dsp:cNvPr id="0" name=""/>
        <dsp:cNvSpPr/>
      </dsp:nvSpPr>
      <dsp:spPr>
        <a:xfrm>
          <a:off x="0" y="477878"/>
          <a:ext cx="587347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634C8-6FAB-484D-977B-FB454DF97FB1}">
      <dsp:nvSpPr>
        <dsp:cNvPr id="0" name=""/>
        <dsp:cNvSpPr/>
      </dsp:nvSpPr>
      <dsp:spPr>
        <a:xfrm>
          <a:off x="293673" y="35078"/>
          <a:ext cx="4111429" cy="8856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02" tIns="0" rIns="15540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Sandra SARAFYAN</a:t>
          </a:r>
        </a:p>
      </dsp:txBody>
      <dsp:txXfrm>
        <a:off x="336904" y="78309"/>
        <a:ext cx="4024967" cy="799138"/>
      </dsp:txXfrm>
    </dsp:sp>
    <dsp:sp modelId="{CC6F6538-5A68-4439-B007-CC4B44DF1FC5}">
      <dsp:nvSpPr>
        <dsp:cNvPr id="0" name=""/>
        <dsp:cNvSpPr/>
      </dsp:nvSpPr>
      <dsp:spPr>
        <a:xfrm>
          <a:off x="0" y="1838678"/>
          <a:ext cx="587347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621B6-4051-40B7-9AB1-9939116AA81D}">
      <dsp:nvSpPr>
        <dsp:cNvPr id="0" name=""/>
        <dsp:cNvSpPr/>
      </dsp:nvSpPr>
      <dsp:spPr>
        <a:xfrm>
          <a:off x="293673" y="1395878"/>
          <a:ext cx="4111429" cy="8856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02" tIns="0" rIns="15540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Jean-Philippe PETIT</a:t>
          </a:r>
        </a:p>
      </dsp:txBody>
      <dsp:txXfrm>
        <a:off x="336904" y="1439109"/>
        <a:ext cx="4024967" cy="799138"/>
      </dsp:txXfrm>
    </dsp:sp>
    <dsp:sp modelId="{DDFA8F1C-55D3-4081-9E87-C3D6A25225E0}">
      <dsp:nvSpPr>
        <dsp:cNvPr id="0" name=""/>
        <dsp:cNvSpPr/>
      </dsp:nvSpPr>
      <dsp:spPr>
        <a:xfrm>
          <a:off x="0" y="3199478"/>
          <a:ext cx="587347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539DC-9CD4-4C92-AED8-8C8C182E9B4F}">
      <dsp:nvSpPr>
        <dsp:cNvPr id="0" name=""/>
        <dsp:cNvSpPr/>
      </dsp:nvSpPr>
      <dsp:spPr>
        <a:xfrm>
          <a:off x="293673" y="2756678"/>
          <a:ext cx="4111429" cy="8856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02" tIns="0" rIns="155402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Joanna MICHOUX</a:t>
          </a:r>
        </a:p>
      </dsp:txBody>
      <dsp:txXfrm>
        <a:off x="336904" y="2799909"/>
        <a:ext cx="4024967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5" y="-1256505"/>
            <a:ext cx="435133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6" y="1956597"/>
            <a:ext cx="5811834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4" cy="773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6172200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839784" y="2505071"/>
            <a:ext cx="5157782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172200" y="2505071"/>
            <a:ext cx="5183184" cy="368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4" y="987423"/>
            <a:ext cx="6172200" cy="487362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4" y="2057400"/>
            <a:ext cx="3932240" cy="381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EGR - Assemblée Générale Ordinaire - 18/11/2021</a:t>
            </a:r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9427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10980"/>
                </a:srgbClr>
              </a:gs>
              <a:gs pos="100000">
                <a:srgbClr val="4472C4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0">
                <a:srgbClr val="4472C4">
                  <a:alpha val="0"/>
                </a:srgbClr>
              </a:gs>
              <a:gs pos="39000">
                <a:srgbClr val="4472C4">
                  <a:alpha val="0"/>
                </a:srgbClr>
              </a:gs>
              <a:gs pos="100000">
                <a:srgbClr val="8DA9DB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1" dirty="0">
                <a:solidFill>
                  <a:srgbClr val="FFFFFF"/>
                </a:solidFill>
              </a:rPr>
              <a:t>Etoile Gymnique de Robinson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fr-FR">
                <a:solidFill>
                  <a:srgbClr val="FFFFFF"/>
                </a:solidFill>
              </a:rPr>
              <a:t>Assemblée Générale Ordinaire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fr-FR">
                <a:solidFill>
                  <a:srgbClr val="FFFFFF"/>
                </a:solidFill>
              </a:rPr>
              <a:t>18 novembre 2021</a:t>
            </a:r>
            <a:endParaRPr/>
          </a:p>
        </p:txBody>
      </p:sp>
      <p:pic>
        <p:nvPicPr>
          <p:cNvPr id="92" name="Google Shape;92;p1" descr="Une image contenant texte, silhouet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864" y="457199"/>
            <a:ext cx="4586592" cy="589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1">
            <a:extLst>
              <a:ext uri="{FF2B5EF4-FFF2-40B4-BE49-F238E27FC236}">
                <a16:creationId xmlns:a16="http://schemas.microsoft.com/office/drawing/2014/main" id="{4488B102-A0C9-4E42-BAFC-E484F48D15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A62BAA-45AE-489E-912E-94CAC163BC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Bilan Financier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5005904" y="187818"/>
            <a:ext cx="7700957" cy="4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Compte de résultat 2020/2021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7" name="Google Shape;227;p10"/>
          <p:cNvGraphicFramePr/>
          <p:nvPr/>
        </p:nvGraphicFramePr>
        <p:xfrm>
          <a:off x="4394136" y="1354031"/>
          <a:ext cx="6577950" cy="143485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4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TOTAL DES PRODUITS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142 841 €</a:t>
                      </a:r>
                      <a:endParaRPr sz="1800" u="none" strike="noStrike" cap="none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TOTAL DES CHARGES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140 749 €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RESULTAT D’EXPLOITATION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 2 092 €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8" name="Google Shape;228;p10"/>
          <p:cNvGraphicFramePr/>
          <p:nvPr/>
        </p:nvGraphicFramePr>
        <p:xfrm>
          <a:off x="4394136" y="3636948"/>
          <a:ext cx="6577950" cy="137060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49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Produits exceptionnels divers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12 753 €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Charges exceptionnelles divers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10 491 €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RESULTAT NET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4 355 €</a:t>
                      </a: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Google Shape;144;p1">
            <a:extLst>
              <a:ext uri="{FF2B5EF4-FFF2-40B4-BE49-F238E27FC236}">
                <a16:creationId xmlns:a16="http://schemas.microsoft.com/office/drawing/2014/main" id="{8A67554A-04FB-4BD8-8796-A91E96725E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455673-6085-4784-80B4-20FF61FEC8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1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Plan prévisionnel d’activités</a:t>
            </a:r>
            <a:endParaRPr sz="32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4334521" y="262566"/>
            <a:ext cx="62963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Activités prévisionnelles : suite au bilan de la saison précédente, il a été décidé : </a:t>
            </a:r>
            <a:endParaRPr dirty="0"/>
          </a:p>
        </p:txBody>
      </p:sp>
      <p:sp>
        <p:nvSpPr>
          <p:cNvPr id="243" name="Google Shape;243;p11"/>
          <p:cNvSpPr txBox="1"/>
          <p:nvPr/>
        </p:nvSpPr>
        <p:spPr>
          <a:xfrm>
            <a:off x="4303180" y="1356127"/>
            <a:ext cx="7620410" cy="472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Hip Hop : arrêter cette discipline, qui n’est toujours pas aux attendus, après plusieurs années.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Parkours : Booster cette discipline qui est demandé et qui permet de proposer une activité gymnique aux garçons. </a:t>
            </a:r>
            <a:endParaRPr dirty="0"/>
          </a:p>
          <a:p>
            <a:pPr marL="800100" marR="0" lvl="1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fr-FR" sz="1400" b="0" i="1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Investir dans du matériel adapté du Parkours</a:t>
            </a:r>
            <a:endParaRPr sz="1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fr-FR" sz="1400" b="0" i="1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Proposer un peu plus de créneaux</a:t>
            </a:r>
            <a:endParaRPr sz="1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lang="fr-FR" sz="1400" b="0" i="1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Organiser un événement en fin d’année, inter clubs.</a:t>
            </a:r>
            <a:endParaRPr sz="14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GAF : renforcer le secteur compétition en ouvrant une section « Performance » et construire un partenariat avec un collège (Collège Nicolas Ledoux) pour adapter les horaires des gymnastes qui viennent s’entrainer 4 à 5 fois par semaine.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Gym Adultes : Toute jeune activité qui venait d’ouvrir en septembre 2020. Nous avons besoin de plus de temps pour continuer à développer cette activité. Cependant, on a décidé de concentrer l’activité sur la gym adultes (agrès).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30B3352E-5C52-4F9C-A8B7-C7018B6185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D99BEC-8450-4B17-8816-B85250423C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 prévisionnel d’activités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4026262" y="95890"/>
            <a:ext cx="647076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Chiffres clefs pour cette saison (prévisionnelle au 17 octobre) : 350 adhérents </a:t>
            </a:r>
            <a:endParaRPr dirty="0"/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1677" y="1221103"/>
            <a:ext cx="3948646" cy="237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1677" y="4190390"/>
            <a:ext cx="3948646" cy="237339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2"/>
          <p:cNvSpPr txBox="1"/>
          <p:nvPr/>
        </p:nvSpPr>
        <p:spPr>
          <a:xfrm>
            <a:off x="8154166" y="1454460"/>
            <a:ext cx="3967353" cy="469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GAF : plus grande part de nos activités, avec 3 sections :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Loisirs, Compétition et section performance.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Section performance : 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 jeunes gymnastes de 10 à 13 ans, dont 7 gymnastes qui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bénéficient d’un horaire aménagé en partenariat avec le collège Nicolas Ledoux du Plessis Robinson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et 1 convention pour un gymnaste encore en école primaire.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Parkours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:</a:t>
            </a: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20%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l’ensemble de nos activités et est donc en légère progression. 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Petite Enfance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connait toujours beaucoup de succès avec toutefois un petit déclin sur la section Gym Eveil. Cette activité représente encore </a:t>
            </a:r>
            <a:r>
              <a:rPr lang="fr-FR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17%</a:t>
            </a:r>
            <a:r>
              <a:rPr lang="fr-FR"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de l’ensemble de nos activités.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44;p1">
            <a:extLst>
              <a:ext uri="{FF2B5EF4-FFF2-40B4-BE49-F238E27FC236}">
                <a16:creationId xmlns:a16="http://schemas.microsoft.com/office/drawing/2014/main" id="{6D7AA786-678C-448A-83AF-533F5696C98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D9FB36-8E57-44E9-8492-3C387CCEC5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Activités prévisionnelles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4334521" y="187818"/>
            <a:ext cx="4149410" cy="4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Compétitions et évènements 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4526833" y="762601"/>
            <a:ext cx="7447915" cy="239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Compétitions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Malgré le peu d’entrainement durant les 2 dernières saison, l’EGR espère proposer pour cette saison (A confirmer) :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 équipe Performance Nationale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 équipe Performance Régionale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 équipe en Fédérale A Nationale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Plusieurs équipes en Fédérale A régionales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Plusieurs équipes en Fédérale B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4526833" y="3483570"/>
            <a:ext cx="7447915" cy="239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Evènements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 les conditions sanitaires nous le permettent, nous espérons organiser plusieurs évènements :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Brocante de justaucorps : Toussaint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Challenge GAF pour la section Loisirs : Avril 2021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Challenge Parkours inter clubs: Avril 2021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Gala de fin d’année et soirée adhérents : Juin 2021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Porte ouverte ou « Invite un copain » : Juin 2021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4;p1">
            <a:extLst>
              <a:ext uri="{FF2B5EF4-FFF2-40B4-BE49-F238E27FC236}">
                <a16:creationId xmlns:a16="http://schemas.microsoft.com/office/drawing/2014/main" id="{35BD0202-272C-40B4-838F-2C965E1456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5EBBF1-8980-40B5-AD3A-766AEDAF9A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4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4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4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4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prévisionnel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5282175" y="649480"/>
            <a:ext cx="60781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prévisionnel 2021/2022</a:t>
            </a: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14"/>
          <p:cNvGraphicFramePr/>
          <p:nvPr/>
        </p:nvGraphicFramePr>
        <p:xfrm>
          <a:off x="5179094" y="1957309"/>
          <a:ext cx="5594875" cy="3175405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28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PRODUITS D’EXPLOITATION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Subvention d’exploitation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44 000 €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 Autres subventions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6 700 €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Cotisation membres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120 000 €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Remboursement frais formation contrat professionnalisation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6 900 €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Autres recettes (Stage, Buvette....)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4 500 €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Ventes de Marchandises (Justaucorps, Maniques, vestes....)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4 800 €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186 900 €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4CA22260-302A-4025-A254-EFEA51B33F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3C272E-AE0D-4EB0-8404-D706751675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5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5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prévisionnel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5282175" y="649480"/>
            <a:ext cx="60781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prévisionnel 2021/2022</a:t>
            </a: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6" name="Google Shape;306;p15"/>
          <p:cNvGraphicFramePr/>
          <p:nvPr/>
        </p:nvGraphicFramePr>
        <p:xfrm>
          <a:off x="5704518" y="1939702"/>
          <a:ext cx="5233475" cy="408970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19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 CHARGES D’EXPLOITATION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Achats d’équipements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10 000 €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Assurance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700 €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Formation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8 900 €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Honoraires (Avocat, expert comptable)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4 400 €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Frais informatiques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700 €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Réceptions, déplacements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500 €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Frais évènements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1 000 €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Fourniture de bureau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300 €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Licences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6 800 €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Engagements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1 500 €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Défraiement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2 000 €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36 800 €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6B9A95BE-2910-4782-A35B-BF6946019A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AD574E-8842-4B78-81BF-36A45F62BD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6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6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6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6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prévisionnel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5282175" y="649480"/>
            <a:ext cx="60781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prévisionnel 2021/2022</a:t>
            </a: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1" name="Google Shape;321;p16"/>
          <p:cNvGraphicFramePr/>
          <p:nvPr/>
        </p:nvGraphicFramePr>
        <p:xfrm>
          <a:off x="5282175" y="1549692"/>
          <a:ext cx="4948425" cy="2584725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38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CHARGES DE PERSONNEL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Rémunérations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89 980 €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Charges Sociales URSSAF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46 900 €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Caisse des retraite HUMANIS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11 300 €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Mutuelle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1 000 €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Médecine du travail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500 €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149 680 €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22" name="Google Shape;322;p16"/>
          <p:cNvGraphicFramePr/>
          <p:nvPr/>
        </p:nvGraphicFramePr>
        <p:xfrm>
          <a:off x="5282175" y="4611988"/>
          <a:ext cx="4948425" cy="139264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36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FRAIS DIVERS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Frais bancaires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160 €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Frais financiers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1 200 €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000000"/>
                          </a:solidFill>
                        </a:rPr>
                        <a:t>1 360€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Google Shape;144;p1">
            <a:extLst>
              <a:ext uri="{FF2B5EF4-FFF2-40B4-BE49-F238E27FC236}">
                <a16:creationId xmlns:a16="http://schemas.microsoft.com/office/drawing/2014/main" id="{C37BF24C-971C-4055-AB03-F5D97A3AC5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68C79E-9035-44D1-AE3D-3D84D90C33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7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7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7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7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7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prévisionnel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5282175" y="649480"/>
            <a:ext cx="60781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prévisionnel 2021/2022</a:t>
            </a: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7" name="Google Shape;337;p17"/>
          <p:cNvGraphicFramePr/>
          <p:nvPr/>
        </p:nvGraphicFramePr>
        <p:xfrm>
          <a:off x="4889084" y="2316983"/>
          <a:ext cx="6448600" cy="132020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40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TOTAL DES PRODUITS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186 900 €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TOTAL DES CHARGES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187 840 €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RESULTAT NET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- 940 €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01986B59-9220-4E2B-AD09-CEC27C12E1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03906-7C77-418D-B26D-FA52C9A4417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8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8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8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8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8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8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Candidatures C.A.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Présentation</a:t>
            </a:r>
            <a:endParaRPr sz="32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51" name="Google Shape;351;p18"/>
          <p:cNvSpPr txBox="1"/>
          <p:nvPr/>
        </p:nvSpPr>
        <p:spPr>
          <a:xfrm>
            <a:off x="4638995" y="863814"/>
            <a:ext cx="607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 des candidats et votes</a:t>
            </a: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144;p1">
            <a:extLst>
              <a:ext uri="{FF2B5EF4-FFF2-40B4-BE49-F238E27FC236}">
                <a16:creationId xmlns:a16="http://schemas.microsoft.com/office/drawing/2014/main" id="{A0BB41F8-2F83-4B00-B710-101984477A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30DE3-6762-4261-9C5F-1DF7A1FE2D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50DC0D-8581-4BCF-AC12-AA4549ADD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263366"/>
              </p:ext>
            </p:extLst>
          </p:nvPr>
        </p:nvGraphicFramePr>
        <p:xfrm>
          <a:off x="5041321" y="1845654"/>
          <a:ext cx="5873470" cy="399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9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9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44;p1">
            <a:extLst>
              <a:ext uri="{FF2B5EF4-FFF2-40B4-BE49-F238E27FC236}">
                <a16:creationId xmlns:a16="http://schemas.microsoft.com/office/drawing/2014/main" id="{CCE708E7-BDAD-4EE3-AA18-9F8801AE5F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3C809F-FDFE-4C3A-8648-E20B722EB9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958473" y="2220211"/>
            <a:ext cx="6162014" cy="2370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dirty="0">
              <a:latin typeface="Tahoma" panose="020B0604030504040204" pitchFamily="34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rPr>
              <a:t>Ce soir nous nous attacherons à vous dresser le bilan tant quantitatif que qualitatif de la saison passée qui s’est déroulée en pointillés mais que nous avons essayé de maintenir autant que possible.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dirty="0">
              <a:solidFill>
                <a:schemeClr val="tx1"/>
              </a:solidFill>
              <a:latin typeface="Tahoma" panose="020B0604030504040204" pitchFamily="34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rPr>
              <a:t>Nous démarrons une nouvelle saison plein d’espoirs et de projets sportifs en tête.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tx1"/>
              </a:solidFill>
              <a:latin typeface="Tahoma" panose="020B0604030504040204" pitchFamily="34" charset="0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latin typeface="Tahoma" panose="020B0604030504040204" pitchFamily="34" charset="0"/>
                <a:ea typeface="Calibri"/>
                <a:cs typeface="Calibri"/>
                <a:sym typeface="Calibri"/>
              </a:rPr>
              <a:t>Ce soir est l’occasion de vous partager les projets pour l’EGR et de vous présenter avec plaisir 3 adhérents qui souhaitent rejoindre notre équipe au Comité Directeur. </a:t>
            </a:r>
            <a:endParaRPr lang="fr-FR" sz="1800" b="0" i="0" u="none" strike="noStrike" cap="none" dirty="0">
              <a:solidFill>
                <a:schemeClr val="tx1"/>
              </a:solidFill>
              <a:latin typeface="Tahoma" panose="020B060403050404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74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pic>
        <p:nvPicPr>
          <p:cNvPr id="11" name="Google Shape;144;p1">
            <a:extLst>
              <a:ext uri="{FF2B5EF4-FFF2-40B4-BE49-F238E27FC236}">
                <a16:creationId xmlns:a16="http://schemas.microsoft.com/office/drawing/2014/main" id="{96DA93F6-FCAC-42C8-9185-6EF8717D90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EA856-A3C1-4536-97AA-CAB6C10F6A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4810259" y="649480"/>
            <a:ext cx="5420705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: informations pratiques pour le déroulement de la réunion.</a:t>
            </a:r>
            <a:endParaRPr dirty="0"/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Saison 2020 / 2021</a:t>
            </a:r>
            <a:endParaRPr dirty="0"/>
          </a:p>
          <a:p>
            <a:pPr marL="74295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 d’activités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Bilan financier</a:t>
            </a:r>
            <a:endParaRPr dirty="0"/>
          </a:p>
          <a:p>
            <a:pPr marL="457200" marR="0" lvl="1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Saison 2021/2022</a:t>
            </a:r>
            <a:endParaRPr dirty="0"/>
          </a:p>
          <a:p>
            <a:pPr marL="74295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prévisionnel d’activité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prévisionnel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Candidatures C.A.</a:t>
            </a:r>
          </a:p>
          <a:p>
            <a:pPr marL="571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dirty="0"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dirty="0"/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74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pic>
        <p:nvPicPr>
          <p:cNvPr id="12" name="Google Shape;144;p1">
            <a:extLst>
              <a:ext uri="{FF2B5EF4-FFF2-40B4-BE49-F238E27FC236}">
                <a16:creationId xmlns:a16="http://schemas.microsoft.com/office/drawing/2014/main" id="{C43BC698-E77F-419E-9F0A-ECDED004DE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DE0ACF-0886-4E7D-BE9C-4BAE2A84D0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5535767" y="580963"/>
            <a:ext cx="46006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Activités proposées en 2020/2021</a:t>
            </a:r>
            <a:endParaRPr dirty="0"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5384" y="1376313"/>
            <a:ext cx="9422297" cy="48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Rapport d’activités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0B1E104B-D906-409A-B46A-CDF6930AF1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168B3-52E7-4F69-8069-1DFA4FD95C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Rapport d’activités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871746" y="125192"/>
            <a:ext cx="585595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Chiffres clefs : 358 adhérents en fin de saison</a:t>
            </a:r>
            <a:endParaRPr dirty="0"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3526" y="1099224"/>
            <a:ext cx="4200937" cy="270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3526" y="3977764"/>
            <a:ext cx="4185123" cy="251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8674229" y="1965764"/>
            <a:ext cx="3222783" cy="2815386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Gymnastique Artistique Féminine occupe la plus grande part de nos activités (60% de notre activité) avec une petite moitié qui pratique cette discipline en compétition.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 Petite Enfance et le Parkours viennent ensuite en seconde position, avec respectivement 18% et 17% de notre activité.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44;p1">
            <a:extLst>
              <a:ext uri="{FF2B5EF4-FFF2-40B4-BE49-F238E27FC236}">
                <a16:creationId xmlns:a16="http://schemas.microsoft.com/office/drawing/2014/main" id="{92629241-BE8B-46FA-8CCC-EB6CBD165A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60545D-3894-48BE-B490-54A5322314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Rapport d’activités</a:t>
            </a:r>
            <a:endParaRPr sz="4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255380" y="464228"/>
            <a:ext cx="62416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Continuité des activités pendant la fermeture du gymnase</a:t>
            </a:r>
            <a:endParaRPr dirty="0"/>
          </a:p>
        </p:txBody>
      </p:sp>
      <p:sp>
        <p:nvSpPr>
          <p:cNvPr id="166" name="Google Shape;166;p6"/>
          <p:cNvSpPr txBox="1"/>
          <p:nvPr/>
        </p:nvSpPr>
        <p:spPr>
          <a:xfrm>
            <a:off x="4255380" y="1663964"/>
            <a:ext cx="7237013" cy="448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Compétitions : Saison creuse, donc pas de résultats à communiquer.</a:t>
            </a:r>
            <a:endParaRPr/>
          </a:p>
          <a:p>
            <a:pPr marL="285750" marR="0" lvl="0" indent="-1841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Durant cette saison exceptionnellement en pointillés, notre objectif était double :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0" indent="-2857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 pas couper le lien avec nos adhérents et continuer un maintien physique via : </a:t>
            </a:r>
            <a:endParaRPr/>
          </a:p>
          <a:p>
            <a:pPr marL="1657350" marR="0" lvl="1" indent="-2857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-"/>
            </a:pPr>
            <a:r>
              <a:rPr lang="fr-FR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Cours en visio : renforcement musculaire, assouplissement, cardio,…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7350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-"/>
            </a:pPr>
            <a:r>
              <a:rPr lang="fr-FR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Cours à l’extérieur (parcs et ensuite sur le basket parc quand il a pu être accessible)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7350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Char char="-"/>
            </a:pPr>
            <a:r>
              <a:rPr lang="fr-FR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Envoie de propositions d’exercices pour les plus petits à faire avec les parents, via des schémas et dessins.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7350" marR="0" lvl="1" indent="-1841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200150" marR="0" lvl="0" indent="-2857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ahoma"/>
              <a:buChar char="-"/>
            </a:pPr>
            <a:r>
              <a:rPr lang="fr-FR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Maintenir le salaire de nos coachs, en les maintenant 50% en activité et 50% en chômage partiel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55BF68E3-F256-402C-A3C4-F16F6FDA03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044AC7-6432-47E4-9992-C95A117D7D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Bilan Financier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5005904" y="187818"/>
            <a:ext cx="7700957" cy="4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Compte de résultats 2020/2021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7"/>
          <p:cNvGraphicFramePr/>
          <p:nvPr/>
        </p:nvGraphicFramePr>
        <p:xfrm>
          <a:off x="4905054" y="1033317"/>
          <a:ext cx="5907200" cy="457370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PRODUITS D’EXPLOITATION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Subvention d’exploitation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44 000 €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 Autres subventions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1 418 €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Cotisation membres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86 559 €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Dons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9 258 €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Autres recettes (Stage, Buvette....)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1 197 €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Ventes de Marchandises (Justaucorps, Maniques....)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409 €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142 841 €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306731A3-2DA0-41C8-9E05-E27D3429FF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C78E6E-3AA5-4F43-BAA7-0A0E59745F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Bilan Financier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5005904" y="187818"/>
            <a:ext cx="7700957" cy="4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Compte de résultat 2020/2021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8"/>
          <p:cNvGraphicFramePr/>
          <p:nvPr/>
        </p:nvGraphicFramePr>
        <p:xfrm>
          <a:off x="4882119" y="1387893"/>
          <a:ext cx="6188825" cy="4102490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432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 CHARGES D’EXPLOITATION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Achats d’équipements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6 935 €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Assurance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746 €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Honoraires (Avocat, expert comptable)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5 846 €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Réceptions, déplacements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908 €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Frais postaux, téléphone, site internet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250 €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Fournitures diverses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325 €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 Abonnement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168 €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Licences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4 896 €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Cotisations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1 370 €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Prestations de coach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2 103 €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 Bénévoles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780 €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Frais compétition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183 €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24 510 €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Google Shape;144;p1">
            <a:extLst>
              <a:ext uri="{FF2B5EF4-FFF2-40B4-BE49-F238E27FC236}">
                <a16:creationId xmlns:a16="http://schemas.microsoft.com/office/drawing/2014/main" id="{B84B8009-A1F5-4BC7-9126-71755AD1B6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39D1CB-9D57-491E-9E8E-087179CFA5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7138" y="649480"/>
            <a:ext cx="4642052" cy="597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/>
          <p:nvPr/>
        </p:nvSpPr>
        <p:spPr>
          <a:xfrm>
            <a:off x="699607" y="268136"/>
            <a:ext cx="3201366" cy="405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Saison 2020/2021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r-FR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Bilan Financier</a:t>
            </a: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5005904" y="187818"/>
            <a:ext cx="7700957" cy="4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Compte de résultat 2020/2021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9"/>
          <p:cNvGraphicFramePr/>
          <p:nvPr/>
        </p:nvGraphicFramePr>
        <p:xfrm>
          <a:off x="5248663" y="1199144"/>
          <a:ext cx="5617450" cy="2554595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381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CHARGES DE PERSONNEL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Rémunérations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83 891 €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Charges Sociales URSSAF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21 624 €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Caisse des retraite HUMANIS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5 059 €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Mutuelle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617 €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Médecine du travail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504 €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fr-FR" sz="1800" u="none" strike="noStrike" cap="none"/>
                        <a:t> Formation continue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2 233 €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/>
                        <a:t>113 928 €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2" name="Google Shape;212;p9"/>
          <p:cNvGraphicFramePr/>
          <p:nvPr/>
        </p:nvGraphicFramePr>
        <p:xfrm>
          <a:off x="5248663" y="4400732"/>
          <a:ext cx="5617450" cy="1810275"/>
        </p:xfrm>
        <a:graphic>
          <a:graphicData uri="http://schemas.openxmlformats.org/drawingml/2006/table">
            <a:tbl>
              <a:tblPr>
                <a:noFill/>
                <a:tableStyleId>{4CCCC1DC-5ED8-4B7D-ACB0-18651DA9F42D}</a:tableStyleId>
              </a:tblPr>
              <a:tblGrid>
                <a:gridCol w="370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 b="1" u="none" strike="noStrike" cap="none"/>
                        <a:t>FRAIS DIVERS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 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 Frais bancaires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/>
                        <a:t>127 €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 Dotation amortissement tremplins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1 181 €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Autres charges diverses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u="none" strike="noStrike" cap="none">
                          <a:solidFill>
                            <a:schemeClr val="dk1"/>
                          </a:solidFill>
                        </a:rPr>
                        <a:t>1 003 €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rbe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rbel"/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000000"/>
                          </a:solidFill>
                        </a:rPr>
                        <a:t>2 311 €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Google Shape;144;p1">
            <a:extLst>
              <a:ext uri="{FF2B5EF4-FFF2-40B4-BE49-F238E27FC236}">
                <a16:creationId xmlns:a16="http://schemas.microsoft.com/office/drawing/2014/main" id="{6825D483-8169-491F-9F1F-944400184B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3884" y="327945"/>
            <a:ext cx="973207" cy="112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ED8C13-1A38-413F-B8E3-E58B1BAD32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EGR - Assemblée Générale Ordinaire - 18/11/2021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1409</Words>
  <Application>Microsoft Office PowerPoint</Application>
  <PresentationFormat>Widescreen</PresentationFormat>
  <Paragraphs>347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Tahoma</vt:lpstr>
      <vt:lpstr>Calibri</vt:lpstr>
      <vt:lpstr>Corbel</vt:lpstr>
      <vt:lpstr>Office Theme</vt:lpstr>
      <vt:lpstr>Etoile Gymnique de Robinson</vt:lpstr>
      <vt:lpstr>Introduction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Etoile Gymnique de Robinson</dc:title>
  <dc:creator>Christelle Crimetz</dc:creator>
  <cp:lastModifiedBy>Christelle Crimetz</cp:lastModifiedBy>
  <cp:revision>7</cp:revision>
  <dcterms:created xsi:type="dcterms:W3CDTF">2021-11-14T21:10:11Z</dcterms:created>
  <dcterms:modified xsi:type="dcterms:W3CDTF">2021-11-18T20:50:58Z</dcterms:modified>
</cp:coreProperties>
</file>