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5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4" d="100"/>
          <a:sy n="74" d="100"/>
        </p:scale>
        <p:origin x="-1962" y="-10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l maccagno" userId="05e983a276bcdc24" providerId="Windows Live" clId="Web-{2D6C9A24-4424-43EB-A00B-3089B2CE93CD}"/>
    <pc:docChg chg="addSld modSld">
      <pc:chgData name="joel maccagno" userId="05e983a276bcdc24" providerId="Windows Live" clId="Web-{2D6C9A24-4424-43EB-A00B-3089B2CE93CD}" dt="2019-05-13T16:09:36.227" v="708"/>
      <pc:docMkLst>
        <pc:docMk/>
      </pc:docMkLst>
      <pc:sldChg chg="modSp">
        <pc:chgData name="joel maccagno" userId="05e983a276bcdc24" providerId="Windows Live" clId="Web-{2D6C9A24-4424-43EB-A00B-3089B2CE93CD}" dt="2019-05-13T16:02:54.357" v="203"/>
        <pc:sldMkLst>
          <pc:docMk/>
          <pc:sldMk cId="2167346165" sldId="258"/>
        </pc:sldMkLst>
        <pc:graphicFrameChg chg="mod modGraphic">
          <ac:chgData name="joel maccagno" userId="05e983a276bcdc24" providerId="Windows Live" clId="Web-{2D6C9A24-4424-43EB-A00B-3089B2CE93CD}" dt="2019-05-13T16:02:54.357" v="203"/>
          <ac:graphicFrameMkLst>
            <pc:docMk/>
            <pc:sldMk cId="2167346165" sldId="258"/>
            <ac:graphicFrameMk id="5" creationId="{00000000-0000-0000-0000-000000000000}"/>
          </ac:graphicFrameMkLst>
        </pc:graphicFrameChg>
      </pc:sldChg>
      <pc:sldChg chg="modSp">
        <pc:chgData name="joel maccagno" userId="05e983a276bcdc24" providerId="Windows Live" clId="Web-{2D6C9A24-4424-43EB-A00B-3089B2CE93CD}" dt="2019-05-13T16:08:54.900" v="707"/>
        <pc:sldMkLst>
          <pc:docMk/>
          <pc:sldMk cId="35497548" sldId="259"/>
        </pc:sldMkLst>
        <pc:graphicFrameChg chg="mod modGraphic">
          <ac:chgData name="joel maccagno" userId="05e983a276bcdc24" providerId="Windows Live" clId="Web-{2D6C9A24-4424-43EB-A00B-3089B2CE93CD}" dt="2019-05-13T16:08:54.900" v="707"/>
          <ac:graphicFrameMkLst>
            <pc:docMk/>
            <pc:sldMk cId="35497548" sldId="259"/>
            <ac:graphicFrameMk id="3" creationId="{00000000-0000-0000-0000-000000000000}"/>
          </ac:graphicFrameMkLst>
        </pc:graphicFrameChg>
      </pc:sldChg>
      <pc:sldChg chg="new">
        <pc:chgData name="joel maccagno" userId="05e983a276bcdc24" providerId="Windows Live" clId="Web-{2D6C9A24-4424-43EB-A00B-3089B2CE93CD}" dt="2019-05-13T16:09:36.227" v="708"/>
        <pc:sldMkLst>
          <pc:docMk/>
          <pc:sldMk cId="3563132791" sldId="26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Feuille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Feuill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8.7100215719075197E-2"/>
          <c:w val="0.96749768970693462"/>
          <c:h val="0.7435387976154193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Feuil1!$A$2:$A$5</c:f>
              <c:strCache>
                <c:ptCount val="4"/>
                <c:pt idx="0">
                  <c:v>subvention</c:v>
                </c:pt>
                <c:pt idx="1">
                  <c:v>cotisations</c:v>
                </c:pt>
                <c:pt idx="2">
                  <c:v>manifestations</c:v>
                </c:pt>
                <c:pt idx="3">
                  <c:v>stages et ventes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44287</c:v>
                </c:pt>
                <c:pt idx="1">
                  <c:v>150696.26</c:v>
                </c:pt>
                <c:pt idx="2">
                  <c:v>1414</c:v>
                </c:pt>
                <c:pt idx="3">
                  <c:v>8973</c:v>
                </c:pt>
              </c:numCache>
            </c:numRef>
          </c:val>
        </c:ser>
        <c:dLbls/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610419910305722"/>
          <c:y val="0.86335885395022527"/>
          <c:w val="0.5877916017938859"/>
          <c:h val="0.1333691619882017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96000"/>
                      <a:lumMod val="100000"/>
                    </a:schemeClr>
                  </a:gs>
                  <a:gs pos="78000">
                    <a:schemeClr val="accent1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tint val="96000"/>
                      <a:lumMod val="100000"/>
                    </a:schemeClr>
                  </a:gs>
                  <a:gs pos="78000">
                    <a:schemeClr val="accent2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tint val="96000"/>
                      <a:lumMod val="100000"/>
                    </a:schemeClr>
                  </a:gs>
                  <a:gs pos="78000">
                    <a:schemeClr val="accent3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tint val="96000"/>
                      <a:lumMod val="100000"/>
                    </a:schemeClr>
                  </a:gs>
                  <a:gs pos="78000">
                    <a:schemeClr val="accent4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Feuil1!$A$2:$A$5</c:f>
              <c:strCache>
                <c:ptCount val="4"/>
                <c:pt idx="0">
                  <c:v>charges du personnel</c:v>
                </c:pt>
                <c:pt idx="1">
                  <c:v>frais de competitions</c:v>
                </c:pt>
                <c:pt idx="2">
                  <c:v>frais de fonctionnement</c:v>
                </c:pt>
                <c:pt idx="3">
                  <c:v>honoraires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166506.64000000001</c:v>
                </c:pt>
                <c:pt idx="1">
                  <c:v>7302.06</c:v>
                </c:pt>
                <c:pt idx="2">
                  <c:v>5010.96</c:v>
                </c:pt>
                <c:pt idx="3">
                  <c:v>3652.1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067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046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1184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1388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553306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5468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8014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0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340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7317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3300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10611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2268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0709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1565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5364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  <p:sldLayoutId id="2147483839" r:id="rId14"/>
    <p:sldLayoutId id="2147483840" r:id="rId15"/>
    <p:sldLayoutId id="21474838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Saison 2017/2018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Compte de résultat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8643" y="-1"/>
            <a:ext cx="3142444" cy="295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386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             Recettes</a:t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35819741"/>
              </p:ext>
            </p:extLst>
          </p:nvPr>
        </p:nvGraphicFramePr>
        <p:xfrm>
          <a:off x="677863" y="2160588"/>
          <a:ext cx="8596311" cy="4510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44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174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544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0213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Budget</a:t>
                      </a:r>
                      <a:r>
                        <a:rPr lang="fr-FR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Réalisation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2134">
                <a:tc>
                  <a:txBody>
                    <a:bodyPr/>
                    <a:lstStyle/>
                    <a:p>
                      <a:r>
                        <a:rPr lang="fr-FR" sz="2400" dirty="0"/>
                        <a:t>Subvention</a:t>
                      </a:r>
                      <a:r>
                        <a:rPr lang="fr-FR" sz="2400" baseline="0" dirty="0"/>
                        <a:t> marie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44</a:t>
                      </a:r>
                      <a:r>
                        <a:rPr lang="fr-FR" sz="2400" baseline="0" dirty="0"/>
                        <a:t> 000,00 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44</a:t>
                      </a:r>
                      <a:r>
                        <a:rPr lang="fr-FR" sz="2400" baseline="0" dirty="0"/>
                        <a:t> 287,40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02134">
                <a:tc>
                  <a:txBody>
                    <a:bodyPr/>
                    <a:lstStyle/>
                    <a:p>
                      <a:r>
                        <a:rPr lang="fr-FR" sz="2400" dirty="0"/>
                        <a:t>Cotisations et licences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133</a:t>
                      </a:r>
                      <a:r>
                        <a:rPr lang="fr-FR" sz="2400" baseline="0" dirty="0"/>
                        <a:t> 700,00 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150 687,26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02134">
                <a:tc>
                  <a:txBody>
                    <a:bodyPr/>
                    <a:lstStyle/>
                    <a:p>
                      <a:r>
                        <a:rPr lang="fr-FR" sz="2400" dirty="0"/>
                        <a:t>Manifestations</a:t>
                      </a:r>
                      <a:r>
                        <a:rPr lang="fr-FR" sz="2400" baseline="0" dirty="0"/>
                        <a:t> buvettes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1</a:t>
                      </a:r>
                      <a:r>
                        <a:rPr lang="fr-FR" sz="2400" baseline="0" dirty="0"/>
                        <a:t> 500,00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1</a:t>
                      </a:r>
                      <a:r>
                        <a:rPr lang="fr-FR" sz="2400" baseline="0" dirty="0"/>
                        <a:t> 414,00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02134">
                <a:tc>
                  <a:txBody>
                    <a:bodyPr/>
                    <a:lstStyle/>
                    <a:p>
                      <a:r>
                        <a:rPr lang="fr-FR" sz="2400" dirty="0"/>
                        <a:t>Stages</a:t>
                      </a:r>
                      <a:r>
                        <a:rPr lang="fr-FR" sz="2400" baseline="0" dirty="0"/>
                        <a:t> et vente </a:t>
                      </a:r>
                      <a:r>
                        <a:rPr lang="fr-FR" sz="2400" baseline="0" dirty="0" smtClean="0"/>
                        <a:t>d’</a:t>
                      </a:r>
                      <a:r>
                        <a:rPr lang="fr-FR" sz="2400" baseline="0" dirty="0"/>
                        <a:t>é</a:t>
                      </a:r>
                      <a:r>
                        <a:rPr lang="fr-FR" sz="2400" baseline="0" dirty="0" smtClean="0"/>
                        <a:t>quipements</a:t>
                      </a:r>
                      <a:endParaRPr lang="fr-FR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3</a:t>
                      </a:r>
                      <a:r>
                        <a:rPr lang="fr-FR" sz="2400" baseline="0" dirty="0"/>
                        <a:t> 000,00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8</a:t>
                      </a:r>
                      <a:r>
                        <a:rPr lang="fr-FR" sz="2400" baseline="0" dirty="0"/>
                        <a:t> 973,00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8570" y="23511"/>
            <a:ext cx="1992201" cy="202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8069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                   Recettes </a:t>
            </a:r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30595769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8570" y="23511"/>
            <a:ext cx="1992201" cy="202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1853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     Dépenses charges diverses </a:t>
            </a:r>
            <a:br>
              <a:rPr lang="fr-FR" dirty="0"/>
            </a:br>
            <a:r>
              <a:rPr lang="fr-FR" dirty="0"/>
              <a:t>            d’exploitation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0415" y="114545"/>
            <a:ext cx="2056115" cy="1984712"/>
          </a:xfrm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00866108"/>
              </p:ext>
            </p:extLst>
          </p:nvPr>
        </p:nvGraphicFramePr>
        <p:xfrm>
          <a:off x="538050" y="2099253"/>
          <a:ext cx="8127999" cy="4633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837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Réalisation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375">
                <a:tc>
                  <a:txBody>
                    <a:bodyPr/>
                    <a:lstStyle/>
                    <a:p>
                      <a:r>
                        <a:rPr lang="fr-FR" dirty="0"/>
                        <a:t>Equipements et réparation du matériel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5 500.00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11 295.75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8375">
                <a:tc>
                  <a:txBody>
                    <a:bodyPr/>
                    <a:lstStyle/>
                    <a:p>
                      <a:r>
                        <a:rPr lang="fr-FR" dirty="0"/>
                        <a:t>Assurance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1 000.00 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847.95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375">
                <a:tc>
                  <a:txBody>
                    <a:bodyPr/>
                    <a:lstStyle/>
                    <a:p>
                      <a:r>
                        <a:rPr lang="fr-FR" dirty="0"/>
                        <a:t>Formations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4 000.00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4 178.92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375">
                <a:tc>
                  <a:txBody>
                    <a:bodyPr/>
                    <a:lstStyle/>
                    <a:p>
                      <a:r>
                        <a:rPr lang="fr-FR" dirty="0"/>
                        <a:t>Arbitrage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990.00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8375">
                <a:tc>
                  <a:txBody>
                    <a:bodyPr/>
                    <a:lstStyle/>
                    <a:p>
                      <a:r>
                        <a:rPr lang="fr-FR" dirty="0"/>
                        <a:t>Honoraires</a:t>
                      </a:r>
                      <a:r>
                        <a:rPr lang="fr-FR" baseline="0" dirty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6 000.00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3 652.10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8375">
                <a:tc>
                  <a:txBody>
                    <a:bodyPr/>
                    <a:lstStyle/>
                    <a:p>
                      <a:r>
                        <a:rPr lang="fr-FR" dirty="0"/>
                        <a:t>Déplacements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2 500.00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1 057.06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8375">
                <a:tc>
                  <a:txBody>
                    <a:bodyPr/>
                    <a:lstStyle/>
                    <a:p>
                      <a:r>
                        <a:rPr lang="fr-FR" dirty="0"/>
                        <a:t>Télécommunications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1 000.00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192.49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6734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2095232" cy="1910044"/>
          </a:xfrm>
          <a:prstGeom prst="rect">
            <a:avLst/>
          </a:prstGeom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6775358"/>
              </p:ext>
            </p:extLst>
          </p:nvPr>
        </p:nvGraphicFramePr>
        <p:xfrm>
          <a:off x="408099" y="1910044"/>
          <a:ext cx="9173784" cy="4216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7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579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579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815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Réalisation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152">
                <a:tc>
                  <a:txBody>
                    <a:bodyPr/>
                    <a:lstStyle/>
                    <a:p>
                      <a:r>
                        <a:rPr lang="fr-FR" dirty="0"/>
                        <a:t>Frais de bureau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1 400.00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426.70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8152">
                <a:tc>
                  <a:txBody>
                    <a:bodyPr/>
                    <a:lstStyle/>
                    <a:p>
                      <a:r>
                        <a:rPr lang="fr-FR" dirty="0"/>
                        <a:t>Engagements compétitions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1 600.00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1 751.00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7097">
                <a:tc>
                  <a:txBody>
                    <a:bodyPr/>
                    <a:lstStyle/>
                    <a:p>
                      <a:r>
                        <a:rPr lang="fr-FR" dirty="0"/>
                        <a:t>licences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4 500.00 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3 504.00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8152">
                <a:tc>
                  <a:txBody>
                    <a:bodyPr/>
                    <a:lstStyle/>
                    <a:p>
                      <a:r>
                        <a:rPr lang="fr-FR" dirty="0"/>
                        <a:t>Manifestations, sorties club et buvettes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1 000.00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4245.69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8152">
                <a:tc>
                  <a:txBody>
                    <a:bodyPr/>
                    <a:lstStyle/>
                    <a:p>
                      <a:r>
                        <a:rPr lang="fr-FR" dirty="0" smtClean="0"/>
                        <a:t>Rémunérations</a:t>
                      </a:r>
                      <a:r>
                        <a:rPr lang="fr-FR" dirty="0"/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70 000.00 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74 060.00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8152">
                <a:tc>
                  <a:txBody>
                    <a:bodyPr/>
                    <a:lstStyle/>
                    <a:p>
                      <a:r>
                        <a:rPr lang="fr-FR" dirty="0" err="1"/>
                        <a:t>Humanis</a:t>
                      </a:r>
                      <a:r>
                        <a:rPr lang="fr-FR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7 000.00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10 277.98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8152">
                <a:tc>
                  <a:txBody>
                    <a:bodyPr/>
                    <a:lstStyle/>
                    <a:p>
                      <a:r>
                        <a:rPr lang="fr-FR" dirty="0"/>
                        <a:t>Indemnités (</a:t>
                      </a:r>
                      <a:r>
                        <a:rPr lang="fr-FR" dirty="0" smtClean="0"/>
                        <a:t>défraiements</a:t>
                      </a:r>
                      <a:r>
                        <a:rPr lang="fr-FR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32 000.00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38 380.00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49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2095232" cy="1910044"/>
          </a:xfrm>
          <a:prstGeom prst="rect">
            <a:avLst/>
          </a:prstGeom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1821480"/>
              </p:ext>
            </p:extLst>
          </p:nvPr>
        </p:nvGraphicFramePr>
        <p:xfrm>
          <a:off x="473657" y="1910044"/>
          <a:ext cx="8127999" cy="4597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75489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Budget</a:t>
                      </a:r>
                      <a:r>
                        <a:rPr lang="fr-FR" sz="2400" baseline="0" dirty="0" smtClean="0"/>
                        <a:t> 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Réalisations </a:t>
                      </a:r>
                      <a:endParaRPr lang="fr-FR" sz="2400" dirty="0"/>
                    </a:p>
                  </a:txBody>
                  <a:tcPr/>
                </a:tc>
              </a:tr>
              <a:tr h="754899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U.R.S.A.F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40 000,00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38 349,00</a:t>
                      </a:r>
                      <a:endParaRPr lang="fr-FR" sz="2400" dirty="0"/>
                    </a:p>
                  </a:txBody>
                  <a:tcPr/>
                </a:tc>
              </a:tr>
              <a:tr h="754899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Médecine du travail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100,00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359,00</a:t>
                      </a:r>
                      <a:endParaRPr lang="fr-FR" sz="2400" dirty="0"/>
                    </a:p>
                  </a:txBody>
                  <a:tcPr/>
                </a:tc>
              </a:tr>
              <a:tr h="754899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Mutuelle</a:t>
                      </a:r>
                      <a:r>
                        <a:rPr lang="fr-FR" sz="2400" baseline="0" dirty="0" smtClean="0"/>
                        <a:t> 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900,00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901,06</a:t>
                      </a:r>
                      <a:endParaRPr lang="fr-FR" sz="2400" dirty="0"/>
                    </a:p>
                  </a:txBody>
                  <a:tcPr/>
                </a:tc>
              </a:tr>
              <a:tr h="754899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Prud’hommes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5</a:t>
                      </a:r>
                      <a:r>
                        <a:rPr lang="fr-FR" sz="2400" baseline="0" dirty="0" smtClean="0"/>
                        <a:t> 919,00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0</a:t>
                      </a:r>
                      <a:endParaRPr lang="fr-FR" sz="2400" dirty="0"/>
                    </a:p>
                  </a:txBody>
                  <a:tcPr/>
                </a:tc>
              </a:tr>
              <a:tr h="754899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Frais bancaires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150,00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146,08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6313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         Synthèse des dépenses</a:t>
            </a:r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74716212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8570" y="23511"/>
            <a:ext cx="1992201" cy="202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422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                   LE BILAN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9431838"/>
              </p:ext>
            </p:extLst>
          </p:nvPr>
        </p:nvGraphicFramePr>
        <p:xfrm>
          <a:off x="677334" y="2392408"/>
          <a:ext cx="8596312" cy="1651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672764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TOTAL</a:t>
                      </a:r>
                      <a:r>
                        <a:rPr lang="fr-FR" sz="2400" baseline="0" dirty="0" smtClean="0"/>
                        <a:t> DES DEPENSES 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TOTAL DES RECETTES </a:t>
                      </a:r>
                      <a:endParaRPr lang="fr-FR" sz="2400" dirty="0"/>
                    </a:p>
                  </a:txBody>
                  <a:tcPr/>
                </a:tc>
              </a:tr>
              <a:tr h="978794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194 615,46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205</a:t>
                      </a:r>
                      <a:r>
                        <a:rPr lang="fr-FR" sz="2400" baseline="0" dirty="0" smtClean="0"/>
                        <a:t> 370,66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53712482"/>
              </p:ext>
            </p:extLst>
          </p:nvPr>
        </p:nvGraphicFramePr>
        <p:xfrm>
          <a:off x="4973534" y="4043964"/>
          <a:ext cx="4300112" cy="1210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0112"/>
              </a:tblGrid>
              <a:tr h="605308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BENEFICES</a:t>
                      </a:r>
                      <a:r>
                        <a:rPr lang="fr-FR" sz="2400" baseline="0" dirty="0" smtClean="0"/>
                        <a:t> OU PERTE</a:t>
                      </a:r>
                      <a:endParaRPr lang="fr-FR" sz="2400" dirty="0"/>
                    </a:p>
                  </a:txBody>
                  <a:tcPr/>
                </a:tc>
              </a:tr>
              <a:tr h="605308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+10 755,20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8570" y="23511"/>
            <a:ext cx="1992201" cy="202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690012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1528</TotalTime>
  <Words>171</Words>
  <Application>Microsoft Office PowerPoint</Application>
  <PresentationFormat>Personnalisé</PresentationFormat>
  <Paragraphs>90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Facette</vt:lpstr>
      <vt:lpstr>Saison 2017/2018</vt:lpstr>
      <vt:lpstr>                    Recettes </vt:lpstr>
      <vt:lpstr>                        Recettes </vt:lpstr>
      <vt:lpstr>            Dépenses charges diverses              d’exploitation</vt:lpstr>
      <vt:lpstr>Diapositive 5</vt:lpstr>
      <vt:lpstr>Diapositive 6</vt:lpstr>
      <vt:lpstr>              Synthèse des dépenses</vt:lpstr>
      <vt:lpstr>                        LE BILAN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joel maccagno</dc:creator>
  <cp:lastModifiedBy>Windows User</cp:lastModifiedBy>
  <cp:revision>116</cp:revision>
  <dcterms:created xsi:type="dcterms:W3CDTF">2019-05-11T21:02:14Z</dcterms:created>
  <dcterms:modified xsi:type="dcterms:W3CDTF">2019-05-23T18:08:47Z</dcterms:modified>
</cp:coreProperties>
</file>